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  <p:sldMasterId id="2147483694" r:id="rId2"/>
  </p:sldMasterIdLst>
  <p:notesMasterIdLst>
    <p:notesMasterId r:id="rId22"/>
  </p:notesMasterIdLst>
  <p:handoutMasterIdLst>
    <p:handoutMasterId r:id="rId23"/>
  </p:handoutMasterIdLst>
  <p:sldIdLst>
    <p:sldId id="261" r:id="rId3"/>
    <p:sldId id="262" r:id="rId4"/>
    <p:sldId id="263" r:id="rId5"/>
    <p:sldId id="265" r:id="rId6"/>
    <p:sldId id="264" r:id="rId7"/>
    <p:sldId id="266" r:id="rId8"/>
    <p:sldId id="267" r:id="rId9"/>
    <p:sldId id="274" r:id="rId10"/>
    <p:sldId id="268" r:id="rId11"/>
    <p:sldId id="269" r:id="rId12"/>
    <p:sldId id="270" r:id="rId13"/>
    <p:sldId id="271" r:id="rId14"/>
    <p:sldId id="272" r:id="rId15"/>
    <p:sldId id="273" r:id="rId16"/>
    <p:sldId id="275" r:id="rId17"/>
    <p:sldId id="276" r:id="rId18"/>
    <p:sldId id="279" r:id="rId19"/>
    <p:sldId id="277" r:id="rId20"/>
    <p:sldId id="278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4D5D"/>
    <a:srgbClr val="DCE7F0"/>
    <a:srgbClr val="1D8DB0"/>
    <a:srgbClr val="005E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59" autoAdjust="0"/>
    <p:restoredTop sz="93979" autoAdjust="0"/>
  </p:normalViewPr>
  <p:slideViewPr>
    <p:cSldViewPr snapToGrid="0" snapToObjects="1">
      <p:cViewPr varScale="1">
        <p:scale>
          <a:sx n="59" d="100"/>
          <a:sy n="59" d="100"/>
        </p:scale>
        <p:origin x="93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8" d="100"/>
          <a:sy n="158" d="100"/>
        </p:scale>
        <p:origin x="424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91CCF-F6FD-734B-854A-5BC033593B1E}" type="datetimeFigureOut">
              <a:rPr lang="nl-NL" smtClean="0"/>
              <a:t>2-4-2019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2A6D4-CD3D-5148-8B70-A84796F2013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8916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66214-DB21-4647-B5DA-0D17CA592867}" type="datetimeFigureOut">
              <a:rPr lang="nl-NL" smtClean="0"/>
              <a:t>2-4-2019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4E32A-327F-AF4B-8E1F-209FBF93D26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4046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Same</a:t>
            </a:r>
            <a:r>
              <a:rPr lang="nl-BE" baseline="0" dirty="0" smtClean="0"/>
              <a:t> trend, but </a:t>
            </a:r>
            <a:r>
              <a:rPr lang="nl-BE" baseline="0" dirty="0" err="1" smtClean="0"/>
              <a:t>lower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for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carbonated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paver</a:t>
            </a:r>
            <a:r>
              <a:rPr lang="nl-BE" baseline="0" dirty="0" smtClean="0"/>
              <a:t>, </a:t>
            </a:r>
            <a:r>
              <a:rPr lang="nl-BE" baseline="0" dirty="0" err="1" smtClean="0"/>
              <a:t>clear</a:t>
            </a:r>
            <a:r>
              <a:rPr lang="nl-BE" baseline="0" dirty="0" smtClean="0"/>
              <a:t> effect of </a:t>
            </a:r>
            <a:r>
              <a:rPr lang="nl-BE" baseline="0" dirty="0" err="1" smtClean="0"/>
              <a:t>carbonation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4529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396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Same</a:t>
            </a:r>
            <a:r>
              <a:rPr lang="nl-BE" baseline="0" dirty="0" smtClean="0"/>
              <a:t> trend, but </a:t>
            </a:r>
            <a:r>
              <a:rPr lang="nl-BE" baseline="0" dirty="0" err="1" smtClean="0"/>
              <a:t>lower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for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carbonated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paver</a:t>
            </a:r>
            <a:r>
              <a:rPr lang="nl-BE" baseline="0" dirty="0" smtClean="0"/>
              <a:t>, </a:t>
            </a:r>
            <a:r>
              <a:rPr lang="nl-BE" baseline="0" dirty="0" err="1" smtClean="0"/>
              <a:t>clear</a:t>
            </a:r>
            <a:r>
              <a:rPr lang="nl-BE" baseline="0" dirty="0" smtClean="0"/>
              <a:t> effect of </a:t>
            </a:r>
            <a:r>
              <a:rPr lang="nl-BE" baseline="0" dirty="0" err="1" smtClean="0"/>
              <a:t>carbonation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0588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Emission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rates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decrease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quadratically</a:t>
            </a:r>
            <a:r>
              <a:rPr lang="nl-BE" baseline="0" dirty="0" smtClean="0"/>
              <a:t> over time. </a:t>
            </a:r>
            <a:r>
              <a:rPr lang="nl-BE" dirty="0" smtClean="0"/>
              <a:t>No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noticable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difference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between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carbonated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and</a:t>
            </a:r>
            <a:r>
              <a:rPr lang="nl-BE" baseline="0" dirty="0" smtClean="0"/>
              <a:t> non-</a:t>
            </a:r>
            <a:r>
              <a:rPr lang="nl-BE" baseline="0" dirty="0" err="1" smtClean="0"/>
              <a:t>carbonated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paver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9805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Clear</a:t>
            </a:r>
            <a:r>
              <a:rPr lang="nl-BE" dirty="0" smtClean="0"/>
              <a:t> effect of </a:t>
            </a:r>
            <a:r>
              <a:rPr lang="nl-BE" dirty="0" err="1" smtClean="0"/>
              <a:t>carbonation</a:t>
            </a:r>
            <a:r>
              <a:rPr lang="nl-BE" dirty="0" smtClean="0"/>
              <a:t>, </a:t>
            </a:r>
            <a:r>
              <a:rPr lang="nl-BE" dirty="0" err="1" smtClean="0"/>
              <a:t>seems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stabilise</a:t>
            </a:r>
            <a:r>
              <a:rPr lang="nl-BE" dirty="0" smtClean="0"/>
              <a:t> </a:t>
            </a:r>
            <a:r>
              <a:rPr lang="nl-BE" dirty="0" err="1" smtClean="0"/>
              <a:t>after</a:t>
            </a:r>
            <a:r>
              <a:rPr lang="nl-BE" dirty="0" smtClean="0"/>
              <a:t> 7 </a:t>
            </a:r>
            <a:r>
              <a:rPr lang="nl-BE" dirty="0" err="1" smtClean="0"/>
              <a:t>days</a:t>
            </a:r>
            <a:r>
              <a:rPr lang="nl-BE" dirty="0" smtClean="0"/>
              <a:t> in incubator as a </a:t>
            </a:r>
            <a:r>
              <a:rPr lang="nl-BE" dirty="0" err="1" smtClean="0"/>
              <a:t>granulate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9001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Remarkable</a:t>
            </a:r>
            <a:r>
              <a:rPr lang="nl-BE" dirty="0" smtClean="0"/>
              <a:t> </a:t>
            </a:r>
            <a:r>
              <a:rPr lang="nl-BE" dirty="0" err="1" smtClean="0"/>
              <a:t>increase</a:t>
            </a:r>
            <a:r>
              <a:rPr lang="nl-BE" dirty="0" smtClean="0"/>
              <a:t> </a:t>
            </a:r>
            <a:r>
              <a:rPr lang="nl-BE" dirty="0" err="1" smtClean="0"/>
              <a:t>insulphate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leaching</a:t>
            </a:r>
            <a:r>
              <a:rPr lang="nl-BE" baseline="0" dirty="0" smtClean="0"/>
              <a:t>, </a:t>
            </a:r>
            <a:r>
              <a:rPr lang="nl-BE" baseline="0" dirty="0" err="1" smtClean="0"/>
              <a:t>linked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break down of </a:t>
            </a:r>
            <a:r>
              <a:rPr lang="nl-BE" baseline="0" dirty="0" err="1" smtClean="0"/>
              <a:t>ettringite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minerals</a:t>
            </a:r>
            <a:r>
              <a:rPr lang="nl-BE" baseline="0" dirty="0" smtClean="0"/>
              <a:t> as </a:t>
            </a:r>
            <a:r>
              <a:rPr lang="nl-BE" baseline="0" dirty="0" err="1" smtClean="0"/>
              <a:t>function</a:t>
            </a:r>
            <a:r>
              <a:rPr lang="nl-BE" baseline="0" dirty="0" smtClean="0"/>
              <a:t> of pH; chlorides no </a:t>
            </a:r>
            <a:r>
              <a:rPr lang="nl-BE" baseline="0" dirty="0" err="1" smtClean="0"/>
              <a:t>further</a:t>
            </a:r>
            <a:r>
              <a:rPr lang="nl-BE" baseline="0" dirty="0" smtClean="0"/>
              <a:t> effect of </a:t>
            </a:r>
            <a:r>
              <a:rPr lang="nl-BE" baseline="0" dirty="0" err="1" smtClean="0"/>
              <a:t>carbonation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8727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893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6895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2386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9375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10" name="Rechthoek 9"/>
          <p:cNvSpPr/>
          <p:nvPr userDrawn="1"/>
        </p:nvSpPr>
        <p:spPr>
          <a:xfrm>
            <a:off x="0" y="648000"/>
            <a:ext cx="12193200" cy="621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8" name="Rechthoek 7"/>
          <p:cNvSpPr/>
          <p:nvPr userDrawn="1"/>
        </p:nvSpPr>
        <p:spPr>
          <a:xfrm>
            <a:off x="0" y="647998"/>
            <a:ext cx="12193200" cy="445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8135" cy="72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75999" y="1080000"/>
            <a:ext cx="6096524" cy="4024798"/>
          </a:xfrm>
        </p:spPr>
        <p:txBody>
          <a:bodyPr anchor="ctr" anchorCtr="0">
            <a:norm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75999" y="5392801"/>
            <a:ext cx="6096524" cy="730188"/>
          </a:xfrm>
        </p:spPr>
        <p:txBody>
          <a:bodyPr lIns="0" tIns="0" rIns="0" bIns="0"/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nl-NL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248525" y="1654175"/>
            <a:ext cx="4368673" cy="446881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86177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pos="4203">
          <p15:clr>
            <a:srgbClr val="FBAE40"/>
          </p15:clr>
        </p15:guide>
        <p15:guide id="3" orient="horz" pos="397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8" name="Rechthoek 7"/>
          <p:cNvSpPr/>
          <p:nvPr/>
        </p:nvSpPr>
        <p:spPr>
          <a:xfrm>
            <a:off x="0" y="647998"/>
            <a:ext cx="12193200" cy="6210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8135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1" y="1350253"/>
            <a:ext cx="4648209" cy="5507747"/>
          </a:xfrm>
          <a:prstGeom prst="rect">
            <a:avLst/>
          </a:prstGeom>
        </p:spPr>
      </p:pic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76003" y="4359604"/>
            <a:ext cx="8333999" cy="1655999"/>
          </a:xfrm>
        </p:spPr>
        <p:txBody>
          <a:bodyPr lIns="0" tIns="0" rIns="0" bIns="0"/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6000" y="1800000"/>
            <a:ext cx="8334000" cy="23868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0380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12193200" cy="6207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6D710-02F2-4E6E-8BFF-18DF82538BCE}" type="datetime1">
              <a:rPr lang="nl-BE" smtClean="0"/>
              <a:t>2/04/2019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Faculty of Engineering Technology - TC Materials Technology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DAE-D0A6-40C3-B8BC-6A97C268D03A}" type="slidenum">
              <a:rPr lang="nl-NL" smtClean="0"/>
              <a:t>‹#›</a:t>
            </a:fld>
            <a:endParaRPr lang="nl-NL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1" y="675126"/>
            <a:ext cx="4648209" cy="5507747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76003" y="1800000"/>
            <a:ext cx="8333999" cy="2386800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rgbClr val="1D8DB0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3" y="4359600"/>
            <a:ext cx="8333999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rgbClr val="005E77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322770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kop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878F9-E270-4C7B-824C-BD16EA9C7BEB}" type="datetime1">
              <a:rPr lang="nl-BE" smtClean="0"/>
              <a:t>2/04/2019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Faculty of Engineering Technology - TC Materials Technology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DAE-D0A6-40C3-B8BC-6A97C268D03A}" type="slidenum">
              <a:rPr lang="nl-NL" smtClean="0"/>
              <a:t>‹#›</a:t>
            </a:fld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1" y="675126"/>
            <a:ext cx="4648209" cy="5507747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76003" y="1800000"/>
            <a:ext cx="8333999" cy="23868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3" y="4359600"/>
            <a:ext cx="8333999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rgbClr val="2F4D5D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270691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40286-D179-42FE-853B-62F799566102}" type="datetime1">
              <a:rPr lang="nl-BE" smtClean="0"/>
              <a:t>2/04/2019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Faculty of Engineering Technology - TC Materials Technology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218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12193200" cy="6207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999" y="1800000"/>
            <a:ext cx="6096524" cy="2386800"/>
          </a:xfrm>
        </p:spPr>
        <p:txBody>
          <a:bodyPr anchor="b"/>
          <a:lstStyle>
            <a:lvl1pPr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5999" y="4359600"/>
            <a:ext cx="6096264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C83FE-6101-4807-A881-E51D52C8AC41}" type="datetime1">
              <a:rPr lang="nl-BE" smtClean="0"/>
              <a:t>2/04/2019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Faculty of Engineering Technology - TC Materials Technology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248525" y="584201"/>
            <a:ext cx="4368673" cy="2376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7248262" y="3248513"/>
            <a:ext cx="4368673" cy="2376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21485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543">
          <p15:clr>
            <a:srgbClr val="FBAE40"/>
          </p15:clr>
        </p15:guide>
        <p15:guide id="2" pos="420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999" y="1800000"/>
            <a:ext cx="6096264" cy="23868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5999" y="4359600"/>
            <a:ext cx="6096264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92AA-589A-4369-89E9-0BC8081D465E}" type="datetime1">
              <a:rPr lang="nl-BE" smtClean="0"/>
              <a:t>2/04/2019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Faculty of Engineering Technology - TC Materials Technology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248525" y="584201"/>
            <a:ext cx="4368673" cy="504031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543" userDrawn="1">
          <p15:clr>
            <a:srgbClr val="FBAE40"/>
          </p15:clr>
        </p15:guide>
        <p15:guide id="2" pos="4203" userDrawn="1">
          <p15:clr>
            <a:srgbClr val="FBAE40"/>
          </p15:clr>
        </p15:guide>
        <p15:guide id="3" orient="horz" pos="36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8FBA2-73D9-404A-BC9B-15447316416A}" type="datetime1">
              <a:rPr lang="nl-BE" smtClean="0"/>
              <a:t>2/04/2019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Faculty of Engineering Technology - TC Materials Technology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9" name="Tijdelijke aanduiding voor tekst 2"/>
          <p:cNvSpPr>
            <a:spLocks noGrp="1"/>
          </p:cNvSpPr>
          <p:nvPr>
            <p:ph idx="1"/>
          </p:nvPr>
        </p:nvSpPr>
        <p:spPr>
          <a:xfrm>
            <a:off x="576000" y="1656000"/>
            <a:ext cx="54000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6217200" y="1656000"/>
            <a:ext cx="5400000" cy="4464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9589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5421575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76000" y="2276271"/>
            <a:ext cx="5421575" cy="383765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56000"/>
            <a:ext cx="5445000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276271"/>
            <a:ext cx="5445000" cy="383765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82EBE-F616-4C47-9361-6910072C0B8D}" type="datetime1">
              <a:rPr lang="nl-BE" smtClean="0"/>
              <a:t>2/04/2019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Faculty of Engineering Technology - TC Materials Technology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4001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2C9A3-D07A-49C0-8C7B-F4A6D473EB89}" type="datetime1">
              <a:rPr lang="nl-BE" smtClean="0"/>
              <a:t>2/04/2019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Faculty of Engineering Technology - TC Materials Technology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663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191EB-68E8-41D4-8A7E-618A68CEA070}" type="datetime1">
              <a:rPr lang="nl-BE" smtClean="0"/>
              <a:t>2/04/2019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Faculty of Engineering Technology - TC Materials Technology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772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S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0"/>
            <a:ext cx="12193200" cy="6209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9120" y="510988"/>
            <a:ext cx="11039793" cy="5184424"/>
          </a:xfrm>
        </p:spPr>
        <p:txBody>
          <a:bodyPr anchor="ctr" anchorCtr="0">
            <a:no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F661C-5603-44EE-AC2A-6E9DBE8B73EC}" type="datetime1">
              <a:rPr lang="nl-BE" smtClean="0"/>
              <a:t>2/04/2019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Faculty of Engineering Technology - TC Materials Technology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6210000"/>
            <a:ext cx="12192000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200" y="6353999"/>
            <a:ext cx="1008305" cy="360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76000" y="207036"/>
            <a:ext cx="11041200" cy="1152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110412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B648054A-4450-4E00-8E52-231F3CE2E468}" type="datetime1">
              <a:rPr lang="nl-BE" smtClean="0"/>
              <a:t>2/04/2019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smtClean="0"/>
              <a:t>Faculty of Engineering Technology - TC Materials Technology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375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61" r:id="rId9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baseline="0">
          <a:solidFill>
            <a:schemeClr val="tx2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000" kern="1200" baseline="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2" userDrawn="1">
          <p15:clr>
            <a:srgbClr val="F26B43"/>
          </p15:clr>
        </p15:guide>
        <p15:guide id="2" pos="7319" userDrawn="1">
          <p15:clr>
            <a:srgbClr val="F26B43"/>
          </p15:clr>
        </p15:guide>
        <p15:guide id="3" orient="horz" pos="3857" userDrawn="1">
          <p15:clr>
            <a:srgbClr val="F26B43"/>
          </p15:clr>
        </p15:guide>
        <p15:guide id="4" pos="36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6210000"/>
            <a:ext cx="12192000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200" y="6353999"/>
            <a:ext cx="1008305" cy="360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11041200" cy="1152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110412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713B3E57-F9FC-4307-AD00-89C4E17AE5E5}" type="datetime1">
              <a:rPr lang="nl-BE" smtClean="0"/>
              <a:t>2/04/2019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smtClean="0"/>
              <a:t>Faculty of Engineering Technology - TC Materials Technology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2523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baseline="0">
          <a:solidFill>
            <a:schemeClr val="tx2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000" kern="1200" baseline="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03" y="4697128"/>
            <a:ext cx="8333999" cy="1318475"/>
          </a:xfrm>
        </p:spPr>
        <p:txBody>
          <a:bodyPr>
            <a:normAutofit/>
          </a:bodyPr>
          <a:lstStyle/>
          <a:p>
            <a:r>
              <a:rPr lang="en-US" sz="1800" dirty="0" smtClean="0"/>
              <a:t>Prof Jo Van Caneghem, KU Leuven – Faculty of Engineering Technology</a:t>
            </a:r>
          </a:p>
          <a:p>
            <a:r>
              <a:rPr lang="en-US" sz="1800" dirty="0" err="1" smtClean="0"/>
              <a:t>Joost</a:t>
            </a:r>
            <a:r>
              <a:rPr lang="en-US" sz="1800" dirty="0" smtClean="0"/>
              <a:t> de </a:t>
            </a:r>
            <a:r>
              <a:rPr lang="en-US" sz="1800" dirty="0" err="1" smtClean="0"/>
              <a:t>Wijs</a:t>
            </a:r>
            <a:r>
              <a:rPr lang="en-US" sz="1800" dirty="0" smtClean="0"/>
              <a:t>, </a:t>
            </a:r>
            <a:r>
              <a:rPr lang="nl-BE" sz="1800" dirty="0"/>
              <a:t>AEB Amsterdam, 1045 BA Amsterdam, The Netherlands</a:t>
            </a:r>
            <a:endParaRPr lang="en-US" sz="1800" dirty="0" smtClean="0"/>
          </a:p>
          <a:p>
            <a:r>
              <a:rPr lang="en-US" sz="1800" dirty="0" err="1" smtClean="0"/>
              <a:t>Jeroen</a:t>
            </a:r>
            <a:r>
              <a:rPr lang="en-US" sz="1800" dirty="0" smtClean="0"/>
              <a:t> Sala</a:t>
            </a:r>
            <a:r>
              <a:rPr lang="en-US" sz="1800" dirty="0"/>
              <a:t>, </a:t>
            </a:r>
            <a:r>
              <a:rPr lang="en-US" sz="1800" dirty="0" err="1"/>
              <a:t>Bontrup</a:t>
            </a:r>
            <a:r>
              <a:rPr lang="en-US" sz="1800" dirty="0"/>
              <a:t>, 1045 AC Amsterdam, The </a:t>
            </a:r>
            <a:r>
              <a:rPr lang="en-US" sz="1800" dirty="0" smtClean="0"/>
              <a:t>Netherlands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Leaching of heavy metals from concrete pavers containing waste-to-energy bottom ash as an aggregate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00" r="100000">
                        <a14:backgroundMark x1="85333" y1="7960" x2="85333" y2="7960"/>
                        <a14:backgroundMark x1="89167" y1="81592" x2="89167" y2="81592"/>
                        <a14:backgroundMark x1="9333" y1="78358" x2="9333" y2="7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559" y="3460129"/>
            <a:ext cx="2961573" cy="19842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250800" y="5087551"/>
            <a:ext cx="72167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Cu</a:t>
            </a:r>
            <a:r>
              <a:rPr lang="en-US" sz="2000" b="1" cap="none" spc="0" baseline="3000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2+</a:t>
            </a:r>
            <a:endParaRPr lang="en-US" sz="2000" b="1" cap="none" spc="0" baseline="300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222735" y="4539004"/>
            <a:ext cx="69281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Zn</a:t>
            </a:r>
            <a:r>
              <a:rPr lang="en-US" sz="2000" b="1" cap="none" spc="0" baseline="3000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2+</a:t>
            </a:r>
            <a:endParaRPr lang="en-US" sz="2000" b="1" cap="none" spc="0" baseline="300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884553" y="5643057"/>
            <a:ext cx="70724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Pb</a:t>
            </a:r>
            <a:r>
              <a:rPr lang="en-US" sz="2000" b="1" cap="none" spc="0" baseline="3000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2+</a:t>
            </a:r>
            <a:endParaRPr lang="en-US" sz="2000" b="1" cap="none" spc="0" baseline="300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05431" y="4487943"/>
            <a:ext cx="129073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Sb(OH)</a:t>
            </a:r>
            <a:r>
              <a:rPr lang="en-US" sz="2000" b="1" baseline="-250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6</a:t>
            </a:r>
            <a:r>
              <a:rPr lang="en-US" sz="2000" b="1" baseline="300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-</a:t>
            </a:r>
            <a:r>
              <a:rPr 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endParaRPr lang="en-US" sz="2000" b="1" cap="none" spc="0" baseline="300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006997" y="5015683"/>
            <a:ext cx="98616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CrO</a:t>
            </a:r>
            <a:r>
              <a:rPr lang="en-US" sz="2000" b="1" baseline="-2500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4</a:t>
            </a:r>
            <a:r>
              <a:rPr lang="en-US" sz="2000" b="1" baseline="3000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2-</a:t>
            </a:r>
            <a:r>
              <a:rPr lang="en-US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endParaRPr lang="en-US" sz="2000" b="1" cap="none" spc="0" baseline="300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535333" y="5643057"/>
            <a:ext cx="72167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Cd</a:t>
            </a:r>
            <a:r>
              <a:rPr lang="en-US" sz="2000" b="1" cap="none" spc="0" baseline="3000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2+</a:t>
            </a:r>
            <a:endParaRPr lang="en-US" sz="2000" b="1" cap="none" spc="0" baseline="300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291760" y="5343665"/>
            <a:ext cx="102944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AsO</a:t>
            </a:r>
            <a:r>
              <a:rPr lang="en-US" sz="2000" b="1" baseline="-2500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4</a:t>
            </a:r>
            <a:r>
              <a:rPr lang="en-US" sz="2000" b="1" baseline="300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3</a:t>
            </a:r>
            <a:r>
              <a:rPr lang="en-US" sz="2000" b="1" baseline="3000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-</a:t>
            </a:r>
            <a:r>
              <a:rPr lang="en-US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endParaRPr lang="en-US" sz="2000" b="1" cap="none" spc="0" baseline="300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282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Sulfate and chloride emission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Faculty of Engineering Technology - TC Materials Technology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10</a:t>
            </a:fld>
            <a:endParaRPr lang="nl-N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diffusion tests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652" y="2510184"/>
            <a:ext cx="5528625" cy="33230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7905" y="2510184"/>
            <a:ext cx="5528625" cy="332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5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6000" y="1656000"/>
            <a:ext cx="7159614" cy="4464000"/>
          </a:xfrm>
        </p:spPr>
        <p:txBody>
          <a:bodyPr/>
          <a:lstStyle/>
          <a:p>
            <a:r>
              <a:rPr lang="en-US" dirty="0" smtClean="0"/>
              <a:t>Heavy metal emissions</a:t>
            </a:r>
          </a:p>
          <a:p>
            <a:pPr lvl="1"/>
            <a:r>
              <a:rPr lang="en-US" dirty="0" smtClean="0"/>
              <a:t>Below detection limit for most heavy metals</a:t>
            </a:r>
          </a:p>
          <a:p>
            <a:pPr lvl="2"/>
            <a:r>
              <a:rPr lang="en-US" dirty="0" smtClean="0"/>
              <a:t>Except Barium</a:t>
            </a:r>
          </a:p>
          <a:p>
            <a:pPr lvl="1"/>
            <a:r>
              <a:rPr lang="en-GB" dirty="0"/>
              <a:t>C</a:t>
            </a:r>
            <a:r>
              <a:rPr lang="en-GB" dirty="0" smtClean="0"/>
              <a:t>umulative </a:t>
            </a:r>
            <a:r>
              <a:rPr lang="en-GB" dirty="0"/>
              <a:t>emission after 64 days </a:t>
            </a:r>
            <a:r>
              <a:rPr lang="en-GB" dirty="0" smtClean="0"/>
              <a:t>below </a:t>
            </a:r>
            <a:r>
              <a:rPr lang="en-GB" dirty="0"/>
              <a:t>the Dutch limit </a:t>
            </a:r>
            <a:r>
              <a:rPr lang="en-GB" dirty="0" smtClean="0"/>
              <a:t>value for all regulated heavy metals</a:t>
            </a:r>
          </a:p>
          <a:p>
            <a:pPr lvl="2"/>
            <a:r>
              <a:rPr lang="en-GB" dirty="0" smtClean="0"/>
              <a:t>Even with emission = detection limit</a:t>
            </a: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Faculty of Engineering Technology - TC Materials Technology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11</a:t>
            </a:fld>
            <a:endParaRPr lang="nl-N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diffusion tests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7290" y="1784012"/>
            <a:ext cx="4510250" cy="306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69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313" y="2553849"/>
            <a:ext cx="5686697" cy="341806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 and conductivity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Faculty of Engineering Technology - TC Materials Technology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12</a:t>
            </a:fld>
            <a:endParaRPr lang="nl-N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 shaking tests (granulates crushed pavers)</a:t>
            </a:r>
            <a:endParaRPr lang="en-US" dirty="0"/>
          </a:p>
        </p:txBody>
      </p:sp>
      <p:sp>
        <p:nvSpPr>
          <p:cNvPr id="12" name="Line Callout 1 11"/>
          <p:cNvSpPr/>
          <p:nvPr/>
        </p:nvSpPr>
        <p:spPr>
          <a:xfrm>
            <a:off x="101793" y="4975565"/>
            <a:ext cx="2244414" cy="515007"/>
          </a:xfrm>
          <a:prstGeom prst="borderCallout1">
            <a:avLst>
              <a:gd name="adj1" fmla="val -1658"/>
              <a:gd name="adj2" fmla="val 20701"/>
              <a:gd name="adj3" fmla="val -381377"/>
              <a:gd name="adj4" fmla="val 4455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Non-</a:t>
            </a:r>
            <a:r>
              <a:rPr lang="nl-BE" dirty="0" err="1" smtClean="0"/>
              <a:t>carbonated</a:t>
            </a:r>
            <a:r>
              <a:rPr lang="nl-BE" dirty="0" smtClean="0"/>
              <a:t> </a:t>
            </a:r>
            <a:r>
              <a:rPr lang="nl-BE" dirty="0" err="1" smtClean="0"/>
              <a:t>crushed</a:t>
            </a:r>
            <a:r>
              <a:rPr lang="nl-BE" dirty="0" smtClean="0"/>
              <a:t> </a:t>
            </a:r>
            <a:r>
              <a:rPr lang="nl-BE" dirty="0" err="1" smtClean="0"/>
              <a:t>paver</a:t>
            </a:r>
            <a:r>
              <a:rPr lang="nl-BE" dirty="0" smtClean="0"/>
              <a:t> </a:t>
            </a:r>
            <a:endParaRPr lang="nl-BE" dirty="0"/>
          </a:p>
        </p:txBody>
      </p:sp>
      <p:sp>
        <p:nvSpPr>
          <p:cNvPr id="14" name="Line Callout 1 13"/>
          <p:cNvSpPr/>
          <p:nvPr/>
        </p:nvSpPr>
        <p:spPr>
          <a:xfrm>
            <a:off x="3936719" y="1980372"/>
            <a:ext cx="2244414" cy="515007"/>
          </a:xfrm>
          <a:prstGeom prst="borderCallout1">
            <a:avLst>
              <a:gd name="adj1" fmla="val 61607"/>
              <a:gd name="adj2" fmla="val -840"/>
              <a:gd name="adj3" fmla="val 249235"/>
              <a:gd name="adj4" fmla="val -3880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 err="1" smtClean="0"/>
              <a:t>Crushed</a:t>
            </a:r>
            <a:r>
              <a:rPr lang="nl-BE" dirty="0" smtClean="0"/>
              <a:t> </a:t>
            </a:r>
            <a:r>
              <a:rPr lang="nl-BE" dirty="0" err="1" smtClean="0"/>
              <a:t>carbonated</a:t>
            </a:r>
            <a:r>
              <a:rPr lang="nl-BE" dirty="0" smtClean="0"/>
              <a:t> </a:t>
            </a:r>
            <a:r>
              <a:rPr lang="nl-BE" dirty="0" err="1"/>
              <a:t>paver</a:t>
            </a:r>
            <a:r>
              <a:rPr lang="nl-BE" dirty="0"/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06015" y="3252179"/>
            <a:ext cx="2069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err="1" smtClean="0">
                <a:solidFill>
                  <a:schemeClr val="accent3">
                    <a:lumMod val="50000"/>
                  </a:schemeClr>
                </a:solidFill>
              </a:rPr>
              <a:t>Carbonation</a:t>
            </a:r>
            <a:r>
              <a:rPr lang="nl-BE" dirty="0" smtClean="0">
                <a:solidFill>
                  <a:schemeClr val="accent3">
                    <a:lumMod val="50000"/>
                  </a:schemeClr>
                </a:solidFill>
              </a:rPr>
              <a:t> as </a:t>
            </a:r>
            <a:r>
              <a:rPr lang="nl-BE" dirty="0" err="1" smtClean="0">
                <a:solidFill>
                  <a:schemeClr val="accent3">
                    <a:lumMod val="50000"/>
                  </a:schemeClr>
                </a:solidFill>
              </a:rPr>
              <a:t>granulate</a:t>
            </a:r>
            <a:endParaRPr lang="nl-BE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97131" y="2338325"/>
            <a:ext cx="2069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err="1" smtClean="0">
                <a:solidFill>
                  <a:schemeClr val="accent3">
                    <a:lumMod val="50000"/>
                  </a:schemeClr>
                </a:solidFill>
              </a:rPr>
              <a:t>Carbonation</a:t>
            </a:r>
            <a:r>
              <a:rPr lang="nl-BE" dirty="0" smtClean="0">
                <a:solidFill>
                  <a:schemeClr val="accent3">
                    <a:lumMod val="50000"/>
                  </a:schemeClr>
                </a:solidFill>
              </a:rPr>
              <a:t> as </a:t>
            </a:r>
            <a:r>
              <a:rPr lang="nl-BE" dirty="0" err="1" smtClean="0">
                <a:solidFill>
                  <a:schemeClr val="accent3">
                    <a:lumMod val="50000"/>
                  </a:schemeClr>
                </a:solidFill>
              </a:rPr>
              <a:t>paver</a:t>
            </a:r>
            <a:endParaRPr lang="nl-BE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7818" y="2579352"/>
            <a:ext cx="5644267" cy="33925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773" y="3456278"/>
            <a:ext cx="891434" cy="72319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8766" y="2571067"/>
            <a:ext cx="891434" cy="7231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8307" y="3235678"/>
            <a:ext cx="847456" cy="68664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6307" y="2582697"/>
            <a:ext cx="847456" cy="68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27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Sulfate and </a:t>
            </a:r>
            <a:r>
              <a:rPr lang="en-US" dirty="0" smtClean="0"/>
              <a:t>chloride leaching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Faculty of Engineering Technology - TC Materials Technology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13</a:t>
            </a:fld>
            <a:endParaRPr lang="nl-N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 shaking tests (granulates crushed pavers)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893" y="2398009"/>
            <a:ext cx="5737708" cy="34487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7905" y="2398009"/>
            <a:ext cx="5737708" cy="34487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9428" y="3299260"/>
            <a:ext cx="891434" cy="7231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8766" y="2661951"/>
            <a:ext cx="891434" cy="7231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4743" y="3435729"/>
            <a:ext cx="847456" cy="6866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31061" y="2504733"/>
            <a:ext cx="847456" cy="68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71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6000" y="1656000"/>
            <a:ext cx="5351834" cy="4464000"/>
          </a:xfrm>
        </p:spPr>
        <p:txBody>
          <a:bodyPr/>
          <a:lstStyle/>
          <a:p>
            <a:r>
              <a:rPr lang="en-US" dirty="0" smtClean="0"/>
              <a:t>Heavy metal leaching</a:t>
            </a:r>
          </a:p>
          <a:p>
            <a:pPr lvl="1"/>
            <a:r>
              <a:rPr lang="en-US" dirty="0" smtClean="0"/>
              <a:t>As, Cd, Co, </a:t>
            </a:r>
            <a:r>
              <a:rPr lang="en-US" dirty="0" err="1" smtClean="0"/>
              <a:t>Pb</a:t>
            </a:r>
            <a:r>
              <a:rPr lang="en-US" dirty="0" smtClean="0"/>
              <a:t>, Se and Sn: concentration in eluates mostly below detection limit</a:t>
            </a:r>
          </a:p>
          <a:p>
            <a:pPr lvl="1"/>
            <a:r>
              <a:rPr lang="en-US" dirty="0" smtClean="0"/>
              <a:t>Ba, Cr, Cu, Mo and V: concentration in eluates mostly above detection limit, but no obvious trend</a:t>
            </a:r>
          </a:p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Faculty of Engineering Technology - TC Materials Technology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14</a:t>
            </a:fld>
            <a:endParaRPr lang="nl-N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 shaking tests (granulates crushed pavers)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262" y="1904039"/>
            <a:ext cx="5907575" cy="35508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0555" y="2218605"/>
            <a:ext cx="891434" cy="7231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8998" y="2236878"/>
            <a:ext cx="847456" cy="68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43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6000" y="1449036"/>
            <a:ext cx="5351834" cy="4464000"/>
          </a:xfrm>
        </p:spPr>
        <p:txBody>
          <a:bodyPr/>
          <a:lstStyle/>
          <a:p>
            <a:r>
              <a:rPr lang="en-US" dirty="0" smtClean="0"/>
              <a:t>Leaching of Zn</a:t>
            </a:r>
          </a:p>
          <a:p>
            <a:pPr lvl="1"/>
            <a:r>
              <a:rPr lang="en-US" dirty="0" smtClean="0"/>
              <a:t>Decrease with carbonation time</a:t>
            </a:r>
          </a:p>
          <a:p>
            <a:pPr lvl="1"/>
            <a:r>
              <a:rPr lang="en-US" dirty="0" smtClean="0"/>
              <a:t>Equilibrium after 14 + 7 days</a:t>
            </a:r>
          </a:p>
          <a:p>
            <a:pPr lvl="1"/>
            <a:r>
              <a:rPr lang="en-US" dirty="0" smtClean="0"/>
              <a:t>Decrease function of pH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Faculty of Engineering Technology - TC Materials Technology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15</a:t>
            </a:fld>
            <a:endParaRPr lang="nl-N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 shaking tests (granulates crushed pavers)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717" y="3330450"/>
            <a:ext cx="4628441" cy="27819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4594" y="3338011"/>
            <a:ext cx="4615862" cy="27744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9864" y="3463636"/>
            <a:ext cx="713692" cy="5789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7629" y="3836042"/>
            <a:ext cx="847456" cy="68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1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5999" y="1449036"/>
            <a:ext cx="6255725" cy="4464000"/>
          </a:xfrm>
        </p:spPr>
        <p:txBody>
          <a:bodyPr/>
          <a:lstStyle/>
          <a:p>
            <a:r>
              <a:rPr lang="en-US" dirty="0" smtClean="0"/>
              <a:t>Leaching of Sb</a:t>
            </a:r>
          </a:p>
          <a:p>
            <a:pPr lvl="1"/>
            <a:r>
              <a:rPr lang="en-US" dirty="0" smtClean="0"/>
              <a:t>Significant difference between trend granulate and ground granulate</a:t>
            </a:r>
          </a:p>
          <a:p>
            <a:pPr lvl="1"/>
            <a:r>
              <a:rPr lang="en-US" dirty="0" smtClean="0"/>
              <a:t>Follows earlier established leaching trend as function of pH</a:t>
            </a:r>
          </a:p>
          <a:p>
            <a:pPr lvl="1"/>
            <a:r>
              <a:rPr lang="en-US" dirty="0" smtClean="0"/>
              <a:t>Similar trend sulfate emission</a:t>
            </a:r>
          </a:p>
          <a:p>
            <a:pPr lvl="2"/>
            <a:r>
              <a:rPr lang="en-US" dirty="0" smtClean="0"/>
              <a:t>Breakdown of </a:t>
            </a:r>
            <a:r>
              <a:rPr lang="en-US" dirty="0" err="1" smtClean="0"/>
              <a:t>ettringite</a:t>
            </a:r>
            <a:r>
              <a:rPr lang="en-US" dirty="0" smtClean="0"/>
              <a:t> minerals</a:t>
            </a:r>
          </a:p>
          <a:p>
            <a:pPr lvl="2"/>
            <a:r>
              <a:rPr lang="en-GB" dirty="0"/>
              <a:t>P</a:t>
            </a:r>
            <a:r>
              <a:rPr lang="en-GB" dirty="0" smtClean="0"/>
              <a:t>ossibly Sb(OH)</a:t>
            </a:r>
            <a:r>
              <a:rPr lang="en-GB" baseline="-25000" dirty="0" smtClean="0"/>
              <a:t>6</a:t>
            </a:r>
            <a:r>
              <a:rPr lang="en-GB" baseline="30000" dirty="0" smtClean="0"/>
              <a:t>-</a:t>
            </a:r>
            <a:r>
              <a:rPr lang="en-GB" dirty="0" smtClean="0"/>
              <a:t> incorporation </a:t>
            </a:r>
            <a:r>
              <a:rPr lang="en-GB" dirty="0"/>
              <a:t>in or </a:t>
            </a:r>
            <a:r>
              <a:rPr lang="en-GB" dirty="0" err="1" smtClean="0"/>
              <a:t>adsorbtion</a:t>
            </a:r>
            <a:r>
              <a:rPr lang="en-GB" dirty="0" smtClean="0"/>
              <a:t> </a:t>
            </a:r>
            <a:r>
              <a:rPr lang="en-GB" dirty="0"/>
              <a:t>to </a:t>
            </a:r>
            <a:r>
              <a:rPr lang="en-GB" dirty="0" err="1" smtClean="0"/>
              <a:t>ettringite</a:t>
            </a:r>
            <a:r>
              <a:rPr lang="en-GB" dirty="0" smtClean="0"/>
              <a:t> minerals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Faculty of Engineering Technology - TC Materials Technology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16</a:t>
            </a:fld>
            <a:endParaRPr lang="nl-N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 shaking tests (granulates crushed pavers)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611" y="1117298"/>
            <a:ext cx="4584589" cy="27556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3291" y="3946535"/>
            <a:ext cx="4584589" cy="27556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4416" y="2128159"/>
            <a:ext cx="847456" cy="68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3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5999" y="1920087"/>
            <a:ext cx="6255725" cy="4464000"/>
          </a:xfrm>
        </p:spPr>
        <p:txBody>
          <a:bodyPr/>
          <a:lstStyle/>
          <a:p>
            <a:r>
              <a:rPr lang="en-US" dirty="0" smtClean="0"/>
              <a:t>Leaching of Sb</a:t>
            </a:r>
          </a:p>
          <a:p>
            <a:pPr lvl="1"/>
            <a:r>
              <a:rPr lang="en-US" dirty="0" smtClean="0"/>
              <a:t>Significant difference between trend granulate and ground granulate</a:t>
            </a:r>
          </a:p>
          <a:p>
            <a:pPr lvl="1"/>
            <a:r>
              <a:rPr lang="en-US" dirty="0" smtClean="0"/>
              <a:t>Follows earlier established leaching trend as function of pH</a:t>
            </a:r>
          </a:p>
          <a:p>
            <a:pPr lvl="1"/>
            <a:r>
              <a:rPr lang="en-US" dirty="0" smtClean="0"/>
              <a:t>Similar trend sulfate emission</a:t>
            </a:r>
          </a:p>
          <a:p>
            <a:pPr lvl="2"/>
            <a:r>
              <a:rPr lang="en-US" dirty="0" smtClean="0"/>
              <a:t>Breakdown of </a:t>
            </a:r>
            <a:r>
              <a:rPr lang="en-US" dirty="0" err="1" smtClean="0"/>
              <a:t>ettringite</a:t>
            </a:r>
            <a:r>
              <a:rPr lang="en-US" dirty="0" smtClean="0"/>
              <a:t> minerals</a:t>
            </a:r>
          </a:p>
          <a:p>
            <a:pPr lvl="2"/>
            <a:r>
              <a:rPr lang="en-GB" dirty="0"/>
              <a:t>P</a:t>
            </a:r>
            <a:r>
              <a:rPr lang="en-GB" dirty="0" smtClean="0"/>
              <a:t>ossibly Sb(OH)</a:t>
            </a:r>
            <a:r>
              <a:rPr lang="en-GB" baseline="-25000" dirty="0" smtClean="0"/>
              <a:t>6</a:t>
            </a:r>
            <a:r>
              <a:rPr lang="en-GB" baseline="30000" dirty="0" smtClean="0"/>
              <a:t>-</a:t>
            </a:r>
            <a:r>
              <a:rPr lang="en-GB" dirty="0" smtClean="0"/>
              <a:t> incorporation </a:t>
            </a:r>
            <a:r>
              <a:rPr lang="en-GB" dirty="0"/>
              <a:t>in or </a:t>
            </a:r>
            <a:r>
              <a:rPr lang="en-GB" dirty="0" err="1" smtClean="0"/>
              <a:t>adsorbtion</a:t>
            </a:r>
            <a:r>
              <a:rPr lang="en-GB" dirty="0" smtClean="0"/>
              <a:t> </a:t>
            </a:r>
            <a:r>
              <a:rPr lang="en-GB" dirty="0"/>
              <a:t>to </a:t>
            </a:r>
            <a:r>
              <a:rPr lang="en-GB" dirty="0" err="1" smtClean="0"/>
              <a:t>ettringite</a:t>
            </a:r>
            <a:r>
              <a:rPr lang="en-GB" dirty="0" smtClean="0"/>
              <a:t> minerals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Faculty of Engineering Technology - TC Materials Technology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17</a:t>
            </a:fld>
            <a:endParaRPr lang="nl-N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 shaking tests (granulates crushed pavers)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611" y="1117298"/>
            <a:ext cx="4584589" cy="27556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3291" y="3946535"/>
            <a:ext cx="4584589" cy="27556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4416" y="2128159"/>
            <a:ext cx="847456" cy="6866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7564" y="1152072"/>
            <a:ext cx="4599944" cy="276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15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Trend pH, conductivity and leaching of heavy metals comparable to trend shaking test</a:t>
            </a:r>
          </a:p>
          <a:p>
            <a:r>
              <a:rPr lang="en-US" dirty="0" smtClean="0"/>
              <a:t>Exception: leaching of Sb</a:t>
            </a:r>
          </a:p>
          <a:p>
            <a:r>
              <a:rPr lang="en-US" dirty="0" smtClean="0"/>
              <a:t>All values below the legal limit values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Faculty of Engineering Technology - TC Materials Technology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18</a:t>
            </a:fld>
            <a:endParaRPr lang="nl-N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 column tests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151" y="2510184"/>
            <a:ext cx="5407049" cy="318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95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Paver containing waste-to-energy bottom ash complied with Dutch legal limit values for shaped building materials</a:t>
            </a:r>
          </a:p>
          <a:p>
            <a:pPr lvl="1"/>
            <a:r>
              <a:rPr lang="en-US" dirty="0" smtClean="0"/>
              <a:t>Also after 14 days @ </a:t>
            </a:r>
            <a:r>
              <a:rPr lang="en-US" dirty="0"/>
              <a:t>20vol% CO</a:t>
            </a:r>
            <a:r>
              <a:rPr lang="en-US" baseline="-25000" dirty="0"/>
              <a:t>2</a:t>
            </a:r>
            <a:r>
              <a:rPr lang="en-US" dirty="0"/>
              <a:t>, 30°C and 70% humidity</a:t>
            </a:r>
          </a:p>
          <a:p>
            <a:r>
              <a:rPr lang="en-US" dirty="0" smtClean="0"/>
              <a:t>Granulates from carbonated pavers:</a:t>
            </a:r>
          </a:p>
          <a:p>
            <a:pPr lvl="1"/>
            <a:r>
              <a:rPr lang="en-US" dirty="0" smtClean="0"/>
              <a:t>Carbonation: chemical equilibrium reached after 7 days</a:t>
            </a:r>
          </a:p>
          <a:p>
            <a:pPr lvl="1"/>
            <a:r>
              <a:rPr lang="en-US" dirty="0" smtClean="0"/>
              <a:t>Comply </a:t>
            </a:r>
            <a:r>
              <a:rPr lang="en-US" dirty="0"/>
              <a:t>with Dutch legal limit values </a:t>
            </a:r>
            <a:r>
              <a:rPr lang="en-US" dirty="0" smtClean="0"/>
              <a:t>for uncontained building materials after 17 days of carbonation</a:t>
            </a:r>
          </a:p>
          <a:p>
            <a:r>
              <a:rPr lang="en-US" dirty="0" smtClean="0"/>
              <a:t>Leaching of Sb from carbonated granulates</a:t>
            </a:r>
          </a:p>
          <a:p>
            <a:pPr lvl="1"/>
            <a:r>
              <a:rPr lang="en-US" dirty="0" smtClean="0"/>
              <a:t>Linked to destruction of </a:t>
            </a:r>
            <a:r>
              <a:rPr lang="en-US" dirty="0" err="1" smtClean="0"/>
              <a:t>ettringite</a:t>
            </a:r>
            <a:r>
              <a:rPr lang="en-US" dirty="0" smtClean="0"/>
              <a:t> minerals</a:t>
            </a:r>
          </a:p>
          <a:p>
            <a:pPr lvl="1"/>
            <a:r>
              <a:rPr lang="en-US" dirty="0" smtClean="0"/>
              <a:t>Effect of physical aspects interaction water/solid phase: particle size, porosity</a:t>
            </a:r>
          </a:p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Faculty of Engineering Technology - TC Materials Technology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19</a:t>
            </a:fld>
            <a:endParaRPr lang="nl-N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35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Faculty of Engineering Technology - TC Materials Technology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2</a:t>
            </a:fld>
            <a:endParaRPr lang="nl-N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Waste-to-energy bottom ash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" t="15782" r="2027" b="7289"/>
          <a:stretch/>
        </p:blipFill>
        <p:spPr>
          <a:xfrm>
            <a:off x="1671664" y="1254939"/>
            <a:ext cx="8723871" cy="4955061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894086" y="3732469"/>
            <a:ext cx="1186249" cy="667265"/>
          </a:xfrm>
          <a:prstGeom prst="roundRect">
            <a:avLst/>
          </a:prstGeom>
          <a:solidFill>
            <a:srgbClr val="92D050"/>
          </a:solidFill>
          <a:ln w="3810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1 000 kg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772312" y="4211593"/>
            <a:ext cx="926757" cy="540310"/>
          </a:xfrm>
          <a:prstGeom prst="roundRect">
            <a:avLst/>
          </a:prstGeom>
          <a:solidFill>
            <a:srgbClr val="4472C4">
              <a:lumMod val="75000"/>
            </a:srgbClr>
          </a:solidFill>
          <a:ln w="38100" cap="flat" cmpd="sng" algn="ctr">
            <a:solidFill>
              <a:srgbClr val="4472C4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220 kg </a:t>
            </a:r>
          </a:p>
        </p:txBody>
      </p:sp>
    </p:spTree>
    <p:extLst>
      <p:ext uri="{BB962C8B-B14F-4D97-AF65-F5344CB8AC3E}">
        <p14:creationId xmlns:p14="http://schemas.microsoft.com/office/powerpoint/2010/main" val="33399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Faculty of Engineering Technology - TC Materials Technology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3</a:t>
            </a:fld>
            <a:endParaRPr lang="nl-N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Waste-to-energy bottom ash treatment</a:t>
            </a:r>
            <a:endParaRPr lang="en-US" dirty="0"/>
          </a:p>
        </p:txBody>
      </p:sp>
      <p:pic>
        <p:nvPicPr>
          <p:cNvPr id="16" name="Picture 1027"/>
          <p:cNvPicPr>
            <a:picLocks noChangeAspect="1" noChangeArrowheads="1"/>
          </p:cNvPicPr>
          <p:nvPr/>
        </p:nvPicPr>
        <p:blipFill rotWithShape="1">
          <a:blip r:embed="rId2" cstate="print"/>
          <a:srcRect l="2422" t="12857" r="1944"/>
          <a:stretch/>
        </p:blipFill>
        <p:spPr>
          <a:xfrm>
            <a:off x="1934678" y="1196752"/>
            <a:ext cx="7777214" cy="5040313"/>
          </a:xfrm>
          <a:prstGeom prst="rect">
            <a:avLst/>
          </a:prstGeom>
          <a:noFill/>
        </p:spPr>
      </p:pic>
      <p:sp>
        <p:nvSpPr>
          <p:cNvPr id="17" name="Rounded Rectangle 16"/>
          <p:cNvSpPr/>
          <p:nvPr/>
        </p:nvSpPr>
        <p:spPr>
          <a:xfrm>
            <a:off x="2169715" y="1671550"/>
            <a:ext cx="926757" cy="540310"/>
          </a:xfrm>
          <a:prstGeom prst="roundRect">
            <a:avLst/>
          </a:prstGeom>
          <a:solidFill>
            <a:srgbClr val="4472C4">
              <a:lumMod val="75000"/>
            </a:srgbClr>
          </a:solidFill>
          <a:ln w="38100" cap="flat" cmpd="sng" algn="ctr">
            <a:solidFill>
              <a:srgbClr val="4472C4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220 kg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154579" y="4981927"/>
            <a:ext cx="768668" cy="447319"/>
          </a:xfrm>
          <a:prstGeom prst="roundRect">
            <a:avLst/>
          </a:prstGeom>
          <a:solidFill>
            <a:srgbClr val="4472C4">
              <a:lumMod val="75000"/>
            </a:srgbClr>
          </a:solidFill>
          <a:ln w="38100" cap="flat" cmpd="sng" algn="ctr">
            <a:solidFill>
              <a:srgbClr val="4472C4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 kg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401047" y="5986340"/>
            <a:ext cx="768668" cy="447319"/>
          </a:xfrm>
          <a:prstGeom prst="round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 kg 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368676" y="719180"/>
            <a:ext cx="768668" cy="447319"/>
          </a:xfrm>
          <a:prstGeom prst="roundRect">
            <a:avLst/>
          </a:prstGeom>
          <a:solidFill>
            <a:srgbClr val="4472C4">
              <a:lumMod val="75000"/>
            </a:srgbClr>
          </a:solidFill>
          <a:ln w="38100" cap="flat" cmpd="sng" algn="ctr">
            <a:solidFill>
              <a:srgbClr val="4472C4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 kg 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5629608" y="1196752"/>
            <a:ext cx="877329" cy="3338178"/>
          </a:xfrm>
          <a:prstGeom prst="straightConnector1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2" name="Straight Arrow Connector 21"/>
          <p:cNvCxnSpPr/>
          <p:nvPr/>
        </p:nvCxnSpPr>
        <p:spPr>
          <a:xfrm>
            <a:off x="7171665" y="1177444"/>
            <a:ext cx="1419129" cy="470976"/>
          </a:xfrm>
          <a:prstGeom prst="straightConnector1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3" name="Rounded Rectangle 22"/>
          <p:cNvSpPr/>
          <p:nvPr/>
        </p:nvSpPr>
        <p:spPr>
          <a:xfrm>
            <a:off x="6493518" y="4423100"/>
            <a:ext cx="768668" cy="447319"/>
          </a:xfrm>
          <a:prstGeom prst="roundRect">
            <a:avLst/>
          </a:prstGeom>
          <a:solidFill>
            <a:srgbClr val="4472C4">
              <a:lumMod val="75000"/>
            </a:srgbClr>
          </a:solidFill>
          <a:ln w="38100" cap="flat" cmpd="sng" algn="ctr">
            <a:solidFill>
              <a:srgbClr val="4472C4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 kg 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9125980" y="2474957"/>
            <a:ext cx="768668" cy="447319"/>
          </a:xfrm>
          <a:prstGeom prst="roundRect">
            <a:avLst/>
          </a:prstGeom>
          <a:solidFill>
            <a:srgbClr val="4472C4">
              <a:lumMod val="75000"/>
            </a:srgbClr>
          </a:solidFill>
          <a:ln w="38100" cap="flat" cmpd="sng" algn="ctr">
            <a:solidFill>
              <a:srgbClr val="4472C4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 kg 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015876" y="5942478"/>
            <a:ext cx="768668" cy="447319"/>
          </a:xfrm>
          <a:prstGeom prst="roundRect">
            <a:avLst/>
          </a:prstGeom>
          <a:solidFill>
            <a:srgbClr val="4472C4">
              <a:lumMod val="75000"/>
            </a:srgbClr>
          </a:solidFill>
          <a:ln w="38100" cap="flat" cmpd="sng" algn="ctr">
            <a:solidFill>
              <a:srgbClr val="4472C4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70 kg 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154579" y="3788517"/>
            <a:ext cx="768668" cy="447319"/>
          </a:xfrm>
          <a:prstGeom prst="roundRect">
            <a:avLst/>
          </a:prstGeom>
          <a:solidFill>
            <a:srgbClr val="4472C4">
              <a:lumMod val="75000"/>
            </a:srgbClr>
          </a:solidFill>
          <a:ln w="38100" cap="flat" cmpd="sng" algn="ctr">
            <a:solidFill>
              <a:srgbClr val="4472C4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 kg 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2204214" y="5184658"/>
            <a:ext cx="360040" cy="432048"/>
          </a:xfrm>
          <a:prstGeom prst="straightConnector1">
            <a:avLst/>
          </a:prstGeom>
          <a:noFill/>
          <a:ln w="28575" cap="flat" cmpd="sng" algn="ctr">
            <a:solidFill>
              <a:srgbClr val="595959">
                <a:lumMod val="50000"/>
              </a:srgbClr>
            </a:solidFill>
            <a:prstDash val="sysDash"/>
            <a:tailEnd type="triangle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1257025" y="5661976"/>
            <a:ext cx="1470274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000" b="1" kern="0" dirty="0" smtClean="0">
                <a:solidFill>
                  <a:srgbClr val="595959">
                    <a:lumMod val="50000"/>
                  </a:srgbClr>
                </a:solidFill>
                <a:latin typeface="Arial"/>
              </a:rPr>
              <a:t>Filter cake</a:t>
            </a:r>
            <a:r>
              <a:rPr kumimoji="0" lang="nl-BE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rial"/>
              </a:rPr>
              <a:t> &lt; 0.67 mm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91433" y="5665684"/>
            <a:ext cx="1226618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rial"/>
              </a:rPr>
              <a:t>Sand 0.67- 2  mm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2891433" y="5184658"/>
            <a:ext cx="248885" cy="432048"/>
          </a:xfrm>
          <a:prstGeom prst="straightConnector1">
            <a:avLst/>
          </a:prstGeom>
          <a:noFill/>
          <a:ln w="28575" cap="flat" cmpd="sng" algn="ctr">
            <a:solidFill>
              <a:srgbClr val="595959">
                <a:lumMod val="50000"/>
              </a:srgbClr>
            </a:solidFill>
            <a:prstDash val="sysDash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6779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be used as building material, bottom ash has to comply with legal leaching limit values</a:t>
            </a:r>
          </a:p>
          <a:p>
            <a:pPr lvl="1"/>
            <a:r>
              <a:rPr lang="en-US" dirty="0" smtClean="0"/>
              <a:t>Limit values typically apply for heavy metals, sulfates and halides</a:t>
            </a:r>
          </a:p>
          <a:p>
            <a:endParaRPr lang="en-US" dirty="0" smtClean="0"/>
          </a:p>
          <a:p>
            <a:r>
              <a:rPr lang="en-US" dirty="0" smtClean="0"/>
              <a:t>Natural carbonation of bottom ash can however enhance heavy metal leaching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Faculty of Engineering Technology - TC Materials Technology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4</a:t>
            </a:fld>
            <a:endParaRPr lang="nl-N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Waste-to-energy bottom ash </a:t>
            </a:r>
            <a:r>
              <a:rPr lang="en-US" dirty="0" smtClean="0"/>
              <a:t>as building material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11679" y="4364507"/>
            <a:ext cx="9441379" cy="15696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u="sng" dirty="0"/>
              <a:t>Research question</a:t>
            </a:r>
            <a:r>
              <a:rPr lang="en-US" sz="2400" dirty="0"/>
              <a:t>: </a:t>
            </a:r>
            <a:r>
              <a:rPr lang="en-GB" sz="2400" dirty="0"/>
              <a:t>if bottom ash is used as an aggregate in shaped concrete materials </a:t>
            </a:r>
            <a:r>
              <a:rPr lang="en-GB" sz="2400" dirty="0" smtClean="0"/>
              <a:t>that </a:t>
            </a:r>
            <a:r>
              <a:rPr lang="en-GB" sz="2400" dirty="0"/>
              <a:t>are exposed to ambient air for many decades, will this increase </a:t>
            </a:r>
            <a:r>
              <a:rPr lang="en-GB" sz="2400" dirty="0" smtClean="0"/>
              <a:t>leaching </a:t>
            </a:r>
            <a:r>
              <a:rPr lang="en-GB" sz="2400" dirty="0"/>
              <a:t>of heavy metals from the BA in these </a:t>
            </a:r>
            <a:r>
              <a:rPr lang="en-GB" sz="2400" dirty="0" smtClean="0"/>
              <a:t>materials</a:t>
            </a:r>
            <a:r>
              <a:rPr lang="en-GB" sz="2400" dirty="0"/>
              <a:t>?</a:t>
            </a:r>
            <a:endParaRPr lang="nl-BE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85" y="4364507"/>
            <a:ext cx="1686652" cy="168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5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Concrete pavers (0,3mx0,3mx0,045m)</a:t>
            </a:r>
          </a:p>
          <a:p>
            <a:pPr lvl="1"/>
            <a:r>
              <a:rPr lang="en-US" dirty="0" smtClean="0"/>
              <a:t>Top layer (6 mm), base layer (39 mm)</a:t>
            </a:r>
          </a:p>
          <a:p>
            <a:pPr lvl="1"/>
            <a:r>
              <a:rPr lang="en-US" dirty="0" smtClean="0"/>
              <a:t>CEM III/A</a:t>
            </a:r>
          </a:p>
          <a:p>
            <a:pPr lvl="1"/>
            <a:r>
              <a:rPr lang="en-US" dirty="0" smtClean="0"/>
              <a:t>Limestone</a:t>
            </a:r>
          </a:p>
          <a:p>
            <a:pPr lvl="1"/>
            <a:r>
              <a:rPr lang="en-US" dirty="0" smtClean="0"/>
              <a:t>Aggregates</a:t>
            </a:r>
          </a:p>
          <a:p>
            <a:pPr lvl="2"/>
            <a:r>
              <a:rPr lang="en-US" dirty="0" smtClean="0"/>
              <a:t>Fine and coarse sand</a:t>
            </a:r>
          </a:p>
          <a:p>
            <a:pPr lvl="2"/>
            <a:r>
              <a:rPr lang="en-US" dirty="0" smtClean="0"/>
              <a:t>Gravel</a:t>
            </a:r>
          </a:p>
          <a:p>
            <a:pPr lvl="2"/>
            <a:r>
              <a:rPr lang="en-US" dirty="0" smtClean="0"/>
              <a:t>Granite stone</a:t>
            </a:r>
          </a:p>
          <a:p>
            <a:pPr lvl="2"/>
            <a:r>
              <a:rPr lang="en-US" dirty="0" smtClean="0"/>
              <a:t>IBC compliant waste-to-energy </a:t>
            </a:r>
            <a:r>
              <a:rPr lang="en-US" b="1" dirty="0" smtClean="0"/>
              <a:t>bottom ash </a:t>
            </a:r>
            <a:r>
              <a:rPr lang="en-US" dirty="0" smtClean="0"/>
              <a:t>(&lt; 17%) – only in base layer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Faculty of Engineering Technology - TC Materials Technology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5</a:t>
            </a:fld>
            <a:endParaRPr lang="nl-N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and methods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351" y="1235710"/>
            <a:ext cx="4646824" cy="311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6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Enhanced carbonation of pavers</a:t>
            </a:r>
          </a:p>
          <a:p>
            <a:pPr lvl="1"/>
            <a:r>
              <a:rPr lang="en-US" dirty="0" smtClean="0"/>
              <a:t>Incubator at 20vol% CO</a:t>
            </a:r>
            <a:r>
              <a:rPr lang="en-US" baseline="-25000" dirty="0" smtClean="0"/>
              <a:t>2</a:t>
            </a:r>
            <a:r>
              <a:rPr lang="en-US" dirty="0" smtClean="0"/>
              <a:t>, 30°C and 70% humidity</a:t>
            </a:r>
          </a:p>
          <a:p>
            <a:pPr lvl="1"/>
            <a:r>
              <a:rPr lang="en-US" dirty="0" smtClean="0"/>
              <a:t>14 days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 diffusion test (</a:t>
            </a:r>
            <a:r>
              <a:rPr lang="en-US" dirty="0" smtClean="0"/>
              <a:t>CMA/2/II/A.9.2), in parallel with non-carbonated paver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Faculty of Engineering Technology - TC Materials Technology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6</a:t>
            </a:fld>
            <a:endParaRPr lang="nl-N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and methods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48" y="3987183"/>
            <a:ext cx="2166982" cy="14518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227" y="3987183"/>
            <a:ext cx="2166982" cy="14518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406" y="3987183"/>
            <a:ext cx="2166982" cy="145187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22618" y="3680982"/>
            <a:ext cx="9525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CO</a:t>
            </a:r>
            <a:r>
              <a:rPr lang="en-US" sz="3200" b="1" cap="none" spc="0" baseline="-2500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2</a:t>
            </a:r>
            <a:endParaRPr lang="en-US" sz="3200" b="1" cap="none" spc="0" baseline="-250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28670" y="4246668"/>
            <a:ext cx="9525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CO</a:t>
            </a:r>
            <a:r>
              <a:rPr lang="en-US" sz="3200" b="1" cap="none" spc="0" baseline="-2500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2</a:t>
            </a:r>
            <a:endParaRPr lang="en-US" sz="3200" b="1" cap="none" spc="0" baseline="-250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7607" y="4529591"/>
            <a:ext cx="9525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CO</a:t>
            </a:r>
            <a:r>
              <a:rPr lang="en-US" sz="3200" b="1" cap="none" spc="0" baseline="-2500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2</a:t>
            </a:r>
            <a:endParaRPr lang="en-US" sz="3200" b="1" cap="none" spc="0" baseline="-250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19400" y="3694795"/>
            <a:ext cx="9525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CO</a:t>
            </a:r>
            <a:r>
              <a:rPr lang="en-US" sz="3200" b="1" cap="none" spc="0" baseline="-2500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2</a:t>
            </a:r>
            <a:endParaRPr lang="en-US" sz="3200" b="1" cap="none" spc="0" baseline="-250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27711" y="4420734"/>
            <a:ext cx="9525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CO</a:t>
            </a:r>
            <a:r>
              <a:rPr lang="en-US" sz="3200" b="1" cap="none" spc="0" baseline="-2500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2</a:t>
            </a:r>
            <a:endParaRPr lang="en-US" sz="3200" b="1" cap="none" spc="0" baseline="-250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86804" y="3944816"/>
            <a:ext cx="9525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CO</a:t>
            </a:r>
            <a:r>
              <a:rPr lang="en-US" sz="3200" b="1" cap="none" spc="0" baseline="-2500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2</a:t>
            </a:r>
            <a:endParaRPr lang="en-US" sz="3200" b="1" cap="none" spc="0" baseline="-250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4398046" y="5944905"/>
            <a:ext cx="577516" cy="66584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045" y="3973369"/>
            <a:ext cx="2166982" cy="145187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22618" y="5429435"/>
            <a:ext cx="1514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/>
              <a:t>Diffusion</a:t>
            </a:r>
            <a:r>
              <a:rPr lang="nl-BE" dirty="0" smtClean="0"/>
              <a:t> test</a:t>
            </a:r>
            <a:endParaRPr lang="nl-BE" dirty="0"/>
          </a:p>
        </p:txBody>
      </p:sp>
      <p:sp>
        <p:nvSpPr>
          <p:cNvPr id="18" name="TextBox 17"/>
          <p:cNvSpPr txBox="1"/>
          <p:nvPr/>
        </p:nvSpPr>
        <p:spPr>
          <a:xfrm>
            <a:off x="7061798" y="5447869"/>
            <a:ext cx="1514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/>
              <a:t>Diffusion</a:t>
            </a:r>
            <a:r>
              <a:rPr lang="nl-BE" dirty="0" smtClean="0"/>
              <a:t> test</a:t>
            </a:r>
            <a:endParaRPr lang="nl-BE" dirty="0"/>
          </a:p>
        </p:txBody>
      </p:sp>
      <p:sp>
        <p:nvSpPr>
          <p:cNvPr id="19" name="TextBox 18"/>
          <p:cNvSpPr txBox="1"/>
          <p:nvPr/>
        </p:nvSpPr>
        <p:spPr>
          <a:xfrm>
            <a:off x="4132806" y="544786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/>
              <a:t>Crushing</a:t>
            </a:r>
            <a:endParaRPr lang="nl-BE" dirty="0"/>
          </a:p>
        </p:txBody>
      </p:sp>
      <p:sp>
        <p:nvSpPr>
          <p:cNvPr id="20" name="Down Arrow 19"/>
          <p:cNvSpPr/>
          <p:nvPr/>
        </p:nvSpPr>
        <p:spPr>
          <a:xfrm>
            <a:off x="10304360" y="5944088"/>
            <a:ext cx="577516" cy="66584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" name="TextBox 20"/>
          <p:cNvSpPr txBox="1"/>
          <p:nvPr/>
        </p:nvSpPr>
        <p:spPr>
          <a:xfrm>
            <a:off x="10039120" y="544705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/>
              <a:t>Crushing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2938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6000" y="1516713"/>
            <a:ext cx="11041200" cy="4464000"/>
          </a:xfrm>
        </p:spPr>
        <p:txBody>
          <a:bodyPr/>
          <a:lstStyle/>
          <a:p>
            <a:r>
              <a:rPr lang="en-US" dirty="0" smtClean="0"/>
              <a:t>Crushing of carbonated paver </a:t>
            </a:r>
            <a:r>
              <a:rPr lang="en-US" dirty="0" smtClean="0">
                <a:sym typeface="Wingdings" panose="05000000000000000000" pitchFamily="2" charset="2"/>
              </a:rPr>
              <a:t> “</a:t>
            </a:r>
            <a:r>
              <a:rPr lang="en-US" dirty="0" smtClean="0"/>
              <a:t>0 – 31.5 mm” granulates </a:t>
            </a:r>
            <a:r>
              <a:rPr lang="en-US" dirty="0" smtClean="0">
                <a:sym typeface="Wingdings" panose="05000000000000000000" pitchFamily="2" charset="2"/>
              </a:rPr>
              <a:t> CO</a:t>
            </a:r>
            <a:r>
              <a:rPr lang="en-US" baseline="-25000" dirty="0" smtClean="0">
                <a:sym typeface="Wingdings" panose="05000000000000000000" pitchFamily="2" charset="2"/>
              </a:rPr>
              <a:t>2</a:t>
            </a:r>
            <a:r>
              <a:rPr lang="en-US" dirty="0" smtClean="0">
                <a:sym typeface="Wingdings" panose="05000000000000000000" pitchFamily="2" charset="2"/>
              </a:rPr>
              <a:t> incubator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Faculty of Engineering Technology - TC Materials Technology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7</a:t>
            </a:fld>
            <a:endParaRPr lang="nl-N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and methods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80" y="2396018"/>
            <a:ext cx="2166982" cy="145187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24750" y="2089817"/>
            <a:ext cx="9525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CO</a:t>
            </a:r>
            <a:r>
              <a:rPr lang="en-US" sz="3200" b="1" cap="none" spc="0" baseline="-2500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2</a:t>
            </a:r>
            <a:endParaRPr lang="en-US" sz="3200" b="1" cap="none" spc="0" baseline="-250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0802" y="2655503"/>
            <a:ext cx="9525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CO</a:t>
            </a:r>
            <a:r>
              <a:rPr lang="en-US" sz="3200" b="1" cap="none" spc="0" baseline="-2500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2</a:t>
            </a:r>
            <a:endParaRPr lang="en-US" sz="3200" b="1" cap="none" spc="0" baseline="-250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59739" y="2938426"/>
            <a:ext cx="9525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CO</a:t>
            </a:r>
            <a:r>
              <a:rPr lang="en-US" sz="3200" b="1" cap="none" spc="0" baseline="-2500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2</a:t>
            </a:r>
            <a:endParaRPr lang="en-US" sz="3200" b="1" cap="none" spc="0" baseline="-250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80" y="4389548"/>
            <a:ext cx="2166982" cy="1451878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0" t="11891" r="11613"/>
          <a:stretch/>
        </p:blipFill>
        <p:spPr>
          <a:xfrm>
            <a:off x="3889358" y="2938426"/>
            <a:ext cx="2482850" cy="1734414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010" y="2823227"/>
            <a:ext cx="3526790" cy="1983740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>
          <a:xfrm rot="18005936">
            <a:off x="3167757" y="3098191"/>
            <a:ext cx="577516" cy="66584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Down Arrow 13"/>
          <p:cNvSpPr/>
          <p:nvPr/>
        </p:nvSpPr>
        <p:spPr>
          <a:xfrm rot="3594064" flipV="1">
            <a:off x="3152248" y="3832571"/>
            <a:ext cx="577516" cy="66584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Down Arrow 14"/>
          <p:cNvSpPr/>
          <p:nvPr/>
        </p:nvSpPr>
        <p:spPr>
          <a:xfrm rot="16200000">
            <a:off x="6690999" y="3077791"/>
            <a:ext cx="577516" cy="66584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TextBox 17"/>
          <p:cNvSpPr txBox="1"/>
          <p:nvPr/>
        </p:nvSpPr>
        <p:spPr>
          <a:xfrm>
            <a:off x="7312682" y="5052439"/>
            <a:ext cx="4304518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S</a:t>
            </a:r>
            <a:r>
              <a:rPr lang="en-GB" dirty="0" smtClean="0"/>
              <a:t>ampled </a:t>
            </a:r>
            <a:r>
              <a:rPr lang="en-GB" dirty="0"/>
              <a:t>after 3, 7, 10, 14 and 17 </a:t>
            </a:r>
            <a:r>
              <a:rPr lang="en-GB" dirty="0" smtClean="0"/>
              <a:t>days </a:t>
            </a:r>
            <a:r>
              <a:rPr lang="en-GB" dirty="0" smtClean="0">
                <a:sym typeface="Wingdings" panose="05000000000000000000" pitchFamily="2" charset="2"/>
              </a:rPr>
              <a:t> </a:t>
            </a:r>
            <a:r>
              <a:rPr lang="en-GB" dirty="0" smtClean="0"/>
              <a:t>a </a:t>
            </a:r>
            <a:r>
              <a:rPr lang="en-GB" dirty="0"/>
              <a:t>shaking </a:t>
            </a:r>
            <a:r>
              <a:rPr lang="en-GB" dirty="0" smtClean="0"/>
              <a:t>test</a:t>
            </a:r>
          </a:p>
          <a:p>
            <a:r>
              <a:rPr lang="en-GB" dirty="0" smtClean="0"/>
              <a:t>17 days sample </a:t>
            </a:r>
            <a:r>
              <a:rPr lang="en-GB" dirty="0" smtClean="0">
                <a:sym typeface="Wingdings" panose="05000000000000000000" pitchFamily="2" charset="2"/>
              </a:rPr>
              <a:t> column test </a:t>
            </a:r>
            <a:r>
              <a:rPr lang="en-GB" dirty="0"/>
              <a:t>(NEN 7383 AP04)</a:t>
            </a:r>
            <a:endParaRPr lang="nl-BE" dirty="0"/>
          </a:p>
        </p:txBody>
      </p:sp>
      <p:sp>
        <p:nvSpPr>
          <p:cNvPr id="19" name="Down Arrow 18"/>
          <p:cNvSpPr/>
          <p:nvPr/>
        </p:nvSpPr>
        <p:spPr>
          <a:xfrm>
            <a:off x="9112256" y="4386591"/>
            <a:ext cx="577516" cy="66584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Down Arrow 19"/>
          <p:cNvSpPr/>
          <p:nvPr/>
        </p:nvSpPr>
        <p:spPr>
          <a:xfrm>
            <a:off x="5193935" y="4764418"/>
            <a:ext cx="577516" cy="66584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" name="TextBox 20"/>
          <p:cNvSpPr txBox="1"/>
          <p:nvPr/>
        </p:nvSpPr>
        <p:spPr>
          <a:xfrm>
            <a:off x="5121675" y="5498372"/>
            <a:ext cx="1609715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Shaking test</a:t>
            </a:r>
          </a:p>
          <a:p>
            <a:r>
              <a:rPr lang="en-GB" dirty="0" smtClean="0"/>
              <a:t>Column test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08729" y="2197538"/>
            <a:ext cx="490935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Simulate second life as recycled granulate </a:t>
            </a:r>
            <a:endParaRPr lang="nl-BE" dirty="0"/>
          </a:p>
        </p:txBody>
      </p:sp>
      <p:sp>
        <p:nvSpPr>
          <p:cNvPr id="23" name="Down Arrow 22"/>
          <p:cNvSpPr/>
          <p:nvPr/>
        </p:nvSpPr>
        <p:spPr>
          <a:xfrm>
            <a:off x="5868891" y="4757647"/>
            <a:ext cx="577516" cy="66584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7288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Eluate analysis (diffusion and shaking test)</a:t>
            </a:r>
          </a:p>
          <a:p>
            <a:pPr lvl="1"/>
            <a:r>
              <a:rPr lang="en-US" dirty="0" smtClean="0"/>
              <a:t>Regulated heavy metals and sulfur</a:t>
            </a:r>
          </a:p>
          <a:p>
            <a:pPr lvl="2"/>
            <a:r>
              <a:rPr lang="en-US" dirty="0" smtClean="0"/>
              <a:t>ICP-OES (Varian 720-ES)</a:t>
            </a:r>
          </a:p>
          <a:p>
            <a:pPr lvl="1"/>
            <a:r>
              <a:rPr lang="en-US" dirty="0" smtClean="0"/>
              <a:t>Chlorides</a:t>
            </a:r>
          </a:p>
          <a:p>
            <a:pPr lvl="2"/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IC (</a:t>
            </a:r>
            <a:r>
              <a:rPr lang="en-US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Dionex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type ICS2000)</a:t>
            </a:r>
          </a:p>
          <a:p>
            <a:r>
              <a:rPr lang="en-US" dirty="0" smtClean="0"/>
              <a:t>Column test</a:t>
            </a:r>
          </a:p>
          <a:p>
            <a:pPr lvl="1"/>
            <a:r>
              <a:rPr lang="en-US" dirty="0" smtClean="0"/>
              <a:t>Accredited lab</a:t>
            </a:r>
          </a:p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Faculty of Engineering Technology - TC Materials Technology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8</a:t>
            </a:fld>
            <a:endParaRPr lang="nl-N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and 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06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 and conductivity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Faculty of Engineering Technology - TC Materials Technology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9</a:t>
            </a:fld>
            <a:endParaRPr lang="nl-N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diffusion tests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00" y="2441899"/>
            <a:ext cx="5391798" cy="32408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7905" y="2441899"/>
            <a:ext cx="5391798" cy="324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37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U Leuven">
  <a:themeElements>
    <a:clrScheme name="Custom 14">
      <a:dk1>
        <a:srgbClr val="2F4D5D"/>
      </a:dk1>
      <a:lt1>
        <a:srgbClr val="FFFFFF"/>
      </a:lt1>
      <a:dk2>
        <a:srgbClr val="1D8DB0"/>
      </a:dk2>
      <a:lt2>
        <a:srgbClr val="DCE7F0"/>
      </a:lt2>
      <a:accent1>
        <a:srgbClr val="1D8DB0"/>
      </a:accent1>
      <a:accent2>
        <a:srgbClr val="2F4D5D"/>
      </a:accent2>
      <a:accent3>
        <a:srgbClr val="52BDEC"/>
      </a:accent3>
      <a:accent4>
        <a:srgbClr val="466E87"/>
      </a:accent4>
      <a:accent5>
        <a:srgbClr val="E7B037"/>
      </a:accent5>
      <a:accent6>
        <a:srgbClr val="D4D842"/>
      </a:accent6>
      <a:hlink>
        <a:srgbClr val="466E87"/>
      </a:hlink>
      <a:folHlink>
        <a:srgbClr val="1D8D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U Leuven Sedes">
  <a:themeElements>
    <a:clrScheme name="Custom 14">
      <a:dk1>
        <a:srgbClr val="2F4D5D"/>
      </a:dk1>
      <a:lt1>
        <a:srgbClr val="FFFFFF"/>
      </a:lt1>
      <a:dk2>
        <a:srgbClr val="1D8DB0"/>
      </a:dk2>
      <a:lt2>
        <a:srgbClr val="DCE7F0"/>
      </a:lt2>
      <a:accent1>
        <a:srgbClr val="1D8DB0"/>
      </a:accent1>
      <a:accent2>
        <a:srgbClr val="2F4D5D"/>
      </a:accent2>
      <a:accent3>
        <a:srgbClr val="52BDEC"/>
      </a:accent3>
      <a:accent4>
        <a:srgbClr val="466E87"/>
      </a:accent4>
      <a:accent5>
        <a:srgbClr val="E7B037"/>
      </a:accent5>
      <a:accent6>
        <a:srgbClr val="D4D842"/>
      </a:accent6>
      <a:hlink>
        <a:srgbClr val="466E87"/>
      </a:hlink>
      <a:folHlink>
        <a:srgbClr val="1D8D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U Leuven" id="{BC384CAF-57B4-4083-BC3D-22218BF4A46A}" vid="{75672E21-F18C-4958-94B8-19E54344552B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KU Leuven</Template>
  <TotalTime>0</TotalTime>
  <Words>975</Words>
  <Application>Microsoft Office PowerPoint</Application>
  <PresentationFormat>Widescreen</PresentationFormat>
  <Paragraphs>179</Paragraphs>
  <Slides>19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KU Leuven</vt:lpstr>
      <vt:lpstr>KU Leuven Sedes</vt:lpstr>
      <vt:lpstr>Leaching of heavy metals from concrete pavers containing waste-to-energy bottom ash as an aggregate</vt:lpstr>
      <vt:lpstr>Waste-to-energy bottom ash</vt:lpstr>
      <vt:lpstr>Waste-to-energy bottom ash treatment</vt:lpstr>
      <vt:lpstr>Waste-to-energy bottom ash as building material</vt:lpstr>
      <vt:lpstr>Materials and methods</vt:lpstr>
      <vt:lpstr>Materials and methods</vt:lpstr>
      <vt:lpstr>Materials and methods</vt:lpstr>
      <vt:lpstr>Materials and methods</vt:lpstr>
      <vt:lpstr>Results diffusion tests</vt:lpstr>
      <vt:lpstr>Results diffusion tests</vt:lpstr>
      <vt:lpstr>Results diffusion tests</vt:lpstr>
      <vt:lpstr>Results shaking tests (granulates crushed pavers)</vt:lpstr>
      <vt:lpstr>Results shaking tests (granulates crushed pavers)</vt:lpstr>
      <vt:lpstr>Results shaking tests (granulates crushed pavers)</vt:lpstr>
      <vt:lpstr>Results shaking tests (granulates crushed pavers)</vt:lpstr>
      <vt:lpstr>Results shaking tests (granulates crushed pavers)</vt:lpstr>
      <vt:lpstr>Results shaking tests (granulates crushed pavers)</vt:lpstr>
      <vt:lpstr>Results column tests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2017-09-13T11:47:32Z</dcterms:created>
  <dcterms:modified xsi:type="dcterms:W3CDTF">2019-04-02T11:10:07Z</dcterms:modified>
</cp:coreProperties>
</file>